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Oswald Bold" charset="1" panose="00000800000000000000"/>
      <p:regular r:id="rId14"/>
    </p:embeddedFont>
    <p:embeddedFont>
      <p:font typeface="Inter Medium" charset="1" panose="02000503000000020004"/>
      <p:regular r:id="rId15"/>
    </p:embeddedFont>
    <p:embeddedFont>
      <p:font typeface="Inter Bold" charset="1" panose="020B0802030000000004"/>
      <p:regular r:id="rId16"/>
    </p:embeddedFont>
    <p:embeddedFont>
      <p:font typeface="Oswald" charset="1" panose="00000500000000000000"/>
      <p:regular r:id="rId17"/>
    </p:embeddedFont>
    <p:embeddedFont>
      <p:font typeface="Inter" charset="1" panose="020B05020300000000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jpeg>
</file>

<file path=ppt/media/image2.svg>
</file>

<file path=ppt/media/image3.png>
</file>

<file path=ppt/media/image4.png>
</file>

<file path=ppt/media/image5.jpe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8468661"/>
            <a:ext cx="18288000" cy="1240957"/>
            <a:chOff x="0" y="0"/>
            <a:chExt cx="4816593" cy="326837"/>
          </a:xfrm>
        </p:grpSpPr>
        <p:sp>
          <p:nvSpPr>
            <p:cNvPr name="Freeform 3" id="3"/>
            <p:cNvSpPr/>
            <p:nvPr/>
          </p:nvSpPr>
          <p:spPr>
            <a:xfrm flipH="false" flipV="false" rot="0">
              <a:off x="0" y="0"/>
              <a:ext cx="4816592" cy="326836"/>
            </a:xfrm>
            <a:custGeom>
              <a:avLst/>
              <a:gdLst/>
              <a:ahLst/>
              <a:cxnLst/>
              <a:rect r="r" b="b" t="t" l="l"/>
              <a:pathLst>
                <a:path h="326836" w="4816592">
                  <a:moveTo>
                    <a:pt x="0" y="0"/>
                  </a:moveTo>
                  <a:lnTo>
                    <a:pt x="4816592" y="0"/>
                  </a:lnTo>
                  <a:lnTo>
                    <a:pt x="4816592" y="326836"/>
                  </a:lnTo>
                  <a:lnTo>
                    <a:pt x="0" y="326836"/>
                  </a:lnTo>
                  <a:close/>
                </a:path>
              </a:pathLst>
            </a:custGeom>
            <a:solidFill>
              <a:srgbClr val="FFFFFF"/>
            </a:solidFill>
          </p:spPr>
        </p:sp>
        <p:sp>
          <p:nvSpPr>
            <p:cNvPr name="TextBox 4" id="4"/>
            <p:cNvSpPr txBox="true"/>
            <p:nvPr/>
          </p:nvSpPr>
          <p:spPr>
            <a:xfrm>
              <a:off x="0" y="-47625"/>
              <a:ext cx="4816593" cy="374462"/>
            </a:xfrm>
            <a:prstGeom prst="rect">
              <a:avLst/>
            </a:prstGeom>
          </p:spPr>
          <p:txBody>
            <a:bodyPr anchor="ctr" rtlCol="false" tIns="50800" lIns="50800" bIns="50800" rIns="50800"/>
            <a:lstStyle/>
            <a:p>
              <a:pPr algn="ctr">
                <a:lnSpc>
                  <a:spcPts val="3028"/>
                </a:lnSpc>
              </a:pPr>
            </a:p>
          </p:txBody>
        </p:sp>
      </p:grpSp>
      <p:sp>
        <p:nvSpPr>
          <p:cNvPr name="Freeform 5" id="5"/>
          <p:cNvSpPr/>
          <p:nvPr/>
        </p:nvSpPr>
        <p:spPr>
          <a:xfrm flipH="false" flipV="false" rot="0">
            <a:off x="1028700" y="577382"/>
            <a:ext cx="1196276" cy="284931"/>
          </a:xfrm>
          <a:custGeom>
            <a:avLst/>
            <a:gdLst/>
            <a:ahLst/>
            <a:cxnLst/>
            <a:rect r="r" b="b" t="t" l="l"/>
            <a:pathLst>
              <a:path h="284931" w="1196276">
                <a:moveTo>
                  <a:pt x="0" y="0"/>
                </a:moveTo>
                <a:lnTo>
                  <a:pt x="1196276" y="0"/>
                </a:lnTo>
                <a:lnTo>
                  <a:pt x="1196276" y="284931"/>
                </a:lnTo>
                <a:lnTo>
                  <a:pt x="0" y="2849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063024" y="577382"/>
            <a:ext cx="1196276" cy="284931"/>
          </a:xfrm>
          <a:custGeom>
            <a:avLst/>
            <a:gdLst/>
            <a:ahLst/>
            <a:cxnLst/>
            <a:rect r="r" b="b" t="t" l="l"/>
            <a:pathLst>
              <a:path h="284931" w="1196276">
                <a:moveTo>
                  <a:pt x="0" y="0"/>
                </a:moveTo>
                <a:lnTo>
                  <a:pt x="1196276" y="0"/>
                </a:lnTo>
                <a:lnTo>
                  <a:pt x="1196276" y="284931"/>
                </a:lnTo>
                <a:lnTo>
                  <a:pt x="0" y="2849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2345394" y="3317930"/>
            <a:ext cx="13597212" cy="2121753"/>
          </a:xfrm>
          <a:prstGeom prst="rect">
            <a:avLst/>
          </a:prstGeom>
        </p:spPr>
        <p:txBody>
          <a:bodyPr anchor="t" rtlCol="false" tIns="0" lIns="0" bIns="0" rIns="0">
            <a:spAutoFit/>
          </a:bodyPr>
          <a:lstStyle/>
          <a:p>
            <a:pPr algn="ctr">
              <a:lnSpc>
                <a:spcPts val="8527"/>
              </a:lnSpc>
            </a:pPr>
            <a:r>
              <a:rPr lang="en-US" b="true" sz="6091">
                <a:solidFill>
                  <a:srgbClr val="FFFFFF"/>
                </a:solidFill>
                <a:latin typeface="Oswald Bold"/>
                <a:ea typeface="Oswald Bold"/>
                <a:cs typeface="Oswald Bold"/>
                <a:sym typeface="Oswald Bold"/>
              </a:rPr>
              <a:t>PHÂN TÍCH </a:t>
            </a:r>
            <a:r>
              <a:rPr lang="en-US" sz="6091" b="true">
                <a:solidFill>
                  <a:srgbClr val="FFFFFF"/>
                </a:solidFill>
                <a:latin typeface="Oswald Bold"/>
                <a:ea typeface="Oswald Bold"/>
                <a:cs typeface="Oswald Bold"/>
                <a:sym typeface="Oswald Bold"/>
              </a:rPr>
              <a:t>Các yếu tố ảnh hưởng đến Thành tích của Học sinh - Sinh viên</a:t>
            </a:r>
          </a:p>
        </p:txBody>
      </p:sp>
      <p:sp>
        <p:nvSpPr>
          <p:cNvPr name="TextBox 8" id="8"/>
          <p:cNvSpPr txBox="true"/>
          <p:nvPr/>
        </p:nvSpPr>
        <p:spPr>
          <a:xfrm rot="0">
            <a:off x="6730051" y="2538904"/>
            <a:ext cx="4827898" cy="596901"/>
          </a:xfrm>
          <a:prstGeom prst="rect">
            <a:avLst/>
          </a:prstGeom>
        </p:spPr>
        <p:txBody>
          <a:bodyPr anchor="t" rtlCol="false" tIns="0" lIns="0" bIns="0" rIns="0">
            <a:spAutoFit/>
          </a:bodyPr>
          <a:lstStyle/>
          <a:p>
            <a:pPr algn="ctr">
              <a:lnSpc>
                <a:spcPts val="4899"/>
              </a:lnSpc>
              <a:spcBef>
                <a:spcPct val="0"/>
              </a:spcBef>
            </a:pPr>
            <a:r>
              <a:rPr lang="en-US" b="true" sz="3499">
                <a:solidFill>
                  <a:srgbClr val="FFFFFF"/>
                </a:solidFill>
                <a:latin typeface="Inter Medium"/>
                <a:ea typeface="Inter Medium"/>
                <a:cs typeface="Inter Medium"/>
                <a:sym typeface="Inter Medium"/>
              </a:rPr>
              <a:t>PHÂN TÍCH DỮ LIỆU</a:t>
            </a:r>
          </a:p>
        </p:txBody>
      </p:sp>
      <p:sp>
        <p:nvSpPr>
          <p:cNvPr name="TextBox 9" id="9"/>
          <p:cNvSpPr txBox="true"/>
          <p:nvPr/>
        </p:nvSpPr>
        <p:spPr>
          <a:xfrm rot="0">
            <a:off x="12878202" y="8878484"/>
            <a:ext cx="4381098" cy="373687"/>
          </a:xfrm>
          <a:prstGeom prst="rect">
            <a:avLst/>
          </a:prstGeom>
        </p:spPr>
        <p:txBody>
          <a:bodyPr anchor="t" rtlCol="false" tIns="0" lIns="0" bIns="0" rIns="0">
            <a:spAutoFit/>
          </a:bodyPr>
          <a:lstStyle/>
          <a:p>
            <a:pPr algn="r">
              <a:lnSpc>
                <a:spcPts val="3028"/>
              </a:lnSpc>
              <a:spcBef>
                <a:spcPct val="0"/>
              </a:spcBef>
            </a:pPr>
            <a:r>
              <a:rPr lang="en-US" b="true" sz="2162">
                <a:solidFill>
                  <a:srgbClr val="000000"/>
                </a:solidFill>
                <a:latin typeface="Inter Medium"/>
                <a:ea typeface="Inter Medium"/>
                <a:cs typeface="Inter Medium"/>
                <a:sym typeface="Inter Medium"/>
              </a:rPr>
              <a:t>GVGD TS. NGUYỄN THANH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grpSp>
        <p:nvGrpSpPr>
          <p:cNvPr name="Group 3" id="3"/>
          <p:cNvGrpSpPr/>
          <p:nvPr/>
        </p:nvGrpSpPr>
        <p:grpSpPr>
          <a:xfrm rot="0">
            <a:off x="0" y="8468661"/>
            <a:ext cx="18288000" cy="1240957"/>
            <a:chOff x="0" y="0"/>
            <a:chExt cx="4816593" cy="326837"/>
          </a:xfrm>
        </p:grpSpPr>
        <p:sp>
          <p:nvSpPr>
            <p:cNvPr name="Freeform 4" id="4"/>
            <p:cNvSpPr/>
            <p:nvPr/>
          </p:nvSpPr>
          <p:spPr>
            <a:xfrm flipH="false" flipV="false" rot="0">
              <a:off x="0" y="0"/>
              <a:ext cx="4816592" cy="326836"/>
            </a:xfrm>
            <a:custGeom>
              <a:avLst/>
              <a:gdLst/>
              <a:ahLst/>
              <a:cxnLst/>
              <a:rect r="r" b="b" t="t" l="l"/>
              <a:pathLst>
                <a:path h="326836" w="4816592">
                  <a:moveTo>
                    <a:pt x="0" y="0"/>
                  </a:moveTo>
                  <a:lnTo>
                    <a:pt x="4816592" y="0"/>
                  </a:lnTo>
                  <a:lnTo>
                    <a:pt x="4816592" y="326836"/>
                  </a:lnTo>
                  <a:lnTo>
                    <a:pt x="0" y="326836"/>
                  </a:lnTo>
                  <a:close/>
                </a:path>
              </a:pathLst>
            </a:custGeom>
            <a:solidFill>
              <a:srgbClr val="FFFFFF"/>
            </a:solidFill>
          </p:spPr>
        </p:sp>
        <p:sp>
          <p:nvSpPr>
            <p:cNvPr name="TextBox 5" id="5"/>
            <p:cNvSpPr txBox="true"/>
            <p:nvPr/>
          </p:nvSpPr>
          <p:spPr>
            <a:xfrm>
              <a:off x="0" y="-47625"/>
              <a:ext cx="4816593" cy="374462"/>
            </a:xfrm>
            <a:prstGeom prst="rect">
              <a:avLst/>
            </a:prstGeom>
          </p:spPr>
          <p:txBody>
            <a:bodyPr anchor="ctr" rtlCol="false" tIns="50800" lIns="50800" bIns="50800" rIns="50800"/>
            <a:lstStyle/>
            <a:p>
              <a:pPr algn="ctr">
                <a:lnSpc>
                  <a:spcPts val="3028"/>
                </a:lnSpc>
              </a:pPr>
            </a:p>
          </p:txBody>
        </p:sp>
      </p:grpSp>
      <p:grpSp>
        <p:nvGrpSpPr>
          <p:cNvPr name="Group 6" id="6"/>
          <p:cNvGrpSpPr/>
          <p:nvPr/>
        </p:nvGrpSpPr>
        <p:grpSpPr>
          <a:xfrm rot="0">
            <a:off x="1028700" y="2266874"/>
            <a:ext cx="3993960" cy="4447573"/>
            <a:chOff x="0" y="0"/>
            <a:chExt cx="618769" cy="689045"/>
          </a:xfrm>
        </p:grpSpPr>
        <p:sp>
          <p:nvSpPr>
            <p:cNvPr name="Freeform 7" id="7"/>
            <p:cNvSpPr/>
            <p:nvPr/>
          </p:nvSpPr>
          <p:spPr>
            <a:xfrm flipH="false" flipV="false" rot="0">
              <a:off x="0" y="0"/>
              <a:ext cx="618769" cy="689045"/>
            </a:xfrm>
            <a:custGeom>
              <a:avLst/>
              <a:gdLst/>
              <a:ahLst/>
              <a:cxnLst/>
              <a:rect r="r" b="b" t="t" l="l"/>
              <a:pathLst>
                <a:path h="689045" w="618769">
                  <a:moveTo>
                    <a:pt x="0" y="0"/>
                  </a:moveTo>
                  <a:lnTo>
                    <a:pt x="618769" y="0"/>
                  </a:lnTo>
                  <a:lnTo>
                    <a:pt x="618769" y="689045"/>
                  </a:lnTo>
                  <a:lnTo>
                    <a:pt x="0" y="689045"/>
                  </a:lnTo>
                  <a:close/>
                </a:path>
              </a:pathLst>
            </a:custGeom>
            <a:blipFill>
              <a:blip r:embed="rId3"/>
              <a:stretch>
                <a:fillRect l="-8454" t="0" r="-8454" b="0"/>
              </a:stretch>
            </a:blipFill>
          </p:spPr>
        </p:sp>
      </p:grpSp>
      <p:grpSp>
        <p:nvGrpSpPr>
          <p:cNvPr name="Group 8" id="8"/>
          <p:cNvGrpSpPr/>
          <p:nvPr/>
        </p:nvGrpSpPr>
        <p:grpSpPr>
          <a:xfrm rot="0">
            <a:off x="5022660" y="2266874"/>
            <a:ext cx="3993960" cy="4447573"/>
            <a:chOff x="0" y="0"/>
            <a:chExt cx="618769" cy="689045"/>
          </a:xfrm>
        </p:grpSpPr>
        <p:sp>
          <p:nvSpPr>
            <p:cNvPr name="Freeform 9" id="9"/>
            <p:cNvSpPr/>
            <p:nvPr/>
          </p:nvSpPr>
          <p:spPr>
            <a:xfrm flipH="false" flipV="false" rot="0">
              <a:off x="0" y="0"/>
              <a:ext cx="618769" cy="689045"/>
            </a:xfrm>
            <a:custGeom>
              <a:avLst/>
              <a:gdLst/>
              <a:ahLst/>
              <a:cxnLst/>
              <a:rect r="r" b="b" t="t" l="l"/>
              <a:pathLst>
                <a:path h="689045" w="618769">
                  <a:moveTo>
                    <a:pt x="0" y="0"/>
                  </a:moveTo>
                  <a:lnTo>
                    <a:pt x="618769" y="0"/>
                  </a:lnTo>
                  <a:lnTo>
                    <a:pt x="618769" y="689045"/>
                  </a:lnTo>
                  <a:lnTo>
                    <a:pt x="0" y="689045"/>
                  </a:lnTo>
                  <a:close/>
                </a:path>
              </a:pathLst>
            </a:custGeom>
            <a:blipFill>
              <a:blip r:embed="rId3"/>
              <a:stretch>
                <a:fillRect l="-8454" t="0" r="-8454" b="0"/>
              </a:stretch>
            </a:blipFill>
          </p:spPr>
        </p:sp>
      </p:grpSp>
      <p:grpSp>
        <p:nvGrpSpPr>
          <p:cNvPr name="Group 10" id="10"/>
          <p:cNvGrpSpPr/>
          <p:nvPr/>
        </p:nvGrpSpPr>
        <p:grpSpPr>
          <a:xfrm rot="0">
            <a:off x="9144000" y="2228769"/>
            <a:ext cx="3993960" cy="4447573"/>
            <a:chOff x="0" y="0"/>
            <a:chExt cx="618769" cy="689045"/>
          </a:xfrm>
        </p:grpSpPr>
        <p:sp>
          <p:nvSpPr>
            <p:cNvPr name="Freeform 11" id="11"/>
            <p:cNvSpPr/>
            <p:nvPr/>
          </p:nvSpPr>
          <p:spPr>
            <a:xfrm flipH="false" flipV="false" rot="0">
              <a:off x="0" y="0"/>
              <a:ext cx="618769" cy="689045"/>
            </a:xfrm>
            <a:custGeom>
              <a:avLst/>
              <a:gdLst/>
              <a:ahLst/>
              <a:cxnLst/>
              <a:rect r="r" b="b" t="t" l="l"/>
              <a:pathLst>
                <a:path h="689045" w="618769">
                  <a:moveTo>
                    <a:pt x="0" y="0"/>
                  </a:moveTo>
                  <a:lnTo>
                    <a:pt x="618769" y="0"/>
                  </a:lnTo>
                  <a:lnTo>
                    <a:pt x="618769" y="689045"/>
                  </a:lnTo>
                  <a:lnTo>
                    <a:pt x="0" y="689045"/>
                  </a:lnTo>
                  <a:close/>
                </a:path>
              </a:pathLst>
            </a:custGeom>
            <a:blipFill>
              <a:blip r:embed="rId3"/>
              <a:stretch>
                <a:fillRect l="-8454" t="0" r="-8454" b="0"/>
              </a:stretch>
            </a:blipFill>
          </p:spPr>
        </p:sp>
      </p:grpSp>
      <p:grpSp>
        <p:nvGrpSpPr>
          <p:cNvPr name="Group 12" id="12"/>
          <p:cNvGrpSpPr/>
          <p:nvPr/>
        </p:nvGrpSpPr>
        <p:grpSpPr>
          <a:xfrm rot="0">
            <a:off x="12828388" y="2266874"/>
            <a:ext cx="3993960" cy="4447573"/>
            <a:chOff x="0" y="0"/>
            <a:chExt cx="618769" cy="689045"/>
          </a:xfrm>
        </p:grpSpPr>
        <p:sp>
          <p:nvSpPr>
            <p:cNvPr name="Freeform 13" id="13"/>
            <p:cNvSpPr/>
            <p:nvPr/>
          </p:nvSpPr>
          <p:spPr>
            <a:xfrm flipH="false" flipV="false" rot="0">
              <a:off x="0" y="0"/>
              <a:ext cx="618769" cy="689045"/>
            </a:xfrm>
            <a:custGeom>
              <a:avLst/>
              <a:gdLst/>
              <a:ahLst/>
              <a:cxnLst/>
              <a:rect r="r" b="b" t="t" l="l"/>
              <a:pathLst>
                <a:path h="689045" w="618769">
                  <a:moveTo>
                    <a:pt x="0" y="0"/>
                  </a:moveTo>
                  <a:lnTo>
                    <a:pt x="618769" y="0"/>
                  </a:lnTo>
                  <a:lnTo>
                    <a:pt x="618769" y="689045"/>
                  </a:lnTo>
                  <a:lnTo>
                    <a:pt x="0" y="689045"/>
                  </a:lnTo>
                  <a:close/>
                </a:path>
              </a:pathLst>
            </a:custGeom>
            <a:blipFill>
              <a:blip r:embed="rId3"/>
              <a:stretch>
                <a:fillRect l="-8454" t="0" r="-8454" b="0"/>
              </a:stretch>
            </a:blipFill>
          </p:spPr>
        </p:sp>
      </p:grpSp>
      <p:sp>
        <p:nvSpPr>
          <p:cNvPr name="TextBox 14" id="14"/>
          <p:cNvSpPr txBox="true"/>
          <p:nvPr/>
        </p:nvSpPr>
        <p:spPr>
          <a:xfrm rot="0">
            <a:off x="2348284" y="939147"/>
            <a:ext cx="13336670" cy="1089597"/>
          </a:xfrm>
          <a:prstGeom prst="rect">
            <a:avLst/>
          </a:prstGeom>
        </p:spPr>
        <p:txBody>
          <a:bodyPr anchor="t" rtlCol="false" tIns="0" lIns="0" bIns="0" rIns="0">
            <a:spAutoFit/>
          </a:bodyPr>
          <a:lstStyle/>
          <a:p>
            <a:pPr algn="ctr">
              <a:lnSpc>
                <a:spcPts val="7963"/>
              </a:lnSpc>
            </a:pPr>
            <a:r>
              <a:rPr lang="en-US" b="true" sz="8848" spc="-176">
                <a:solidFill>
                  <a:srgbClr val="FFFFFF"/>
                </a:solidFill>
                <a:latin typeface="Oswald Bold"/>
                <a:ea typeface="Oswald Bold"/>
                <a:cs typeface="Oswald Bold"/>
                <a:sym typeface="Oswald Bold"/>
              </a:rPr>
              <a:t>NHỮNG CHÀNG TRAI THƯ GIÃN</a:t>
            </a:r>
          </a:p>
        </p:txBody>
      </p:sp>
      <p:sp>
        <p:nvSpPr>
          <p:cNvPr name="TextBox 15" id="15"/>
          <p:cNvSpPr txBox="true"/>
          <p:nvPr/>
        </p:nvSpPr>
        <p:spPr>
          <a:xfrm rot="0">
            <a:off x="12391435" y="8878484"/>
            <a:ext cx="4867865" cy="373687"/>
          </a:xfrm>
          <a:prstGeom prst="rect">
            <a:avLst/>
          </a:prstGeom>
        </p:spPr>
        <p:txBody>
          <a:bodyPr anchor="t" rtlCol="false" tIns="0" lIns="0" bIns="0" rIns="0">
            <a:spAutoFit/>
          </a:bodyPr>
          <a:lstStyle/>
          <a:p>
            <a:pPr algn="r">
              <a:lnSpc>
                <a:spcPts val="3028"/>
              </a:lnSpc>
              <a:spcBef>
                <a:spcPct val="0"/>
              </a:spcBef>
            </a:pPr>
            <a:r>
              <a:rPr lang="en-US" b="true" sz="2162">
                <a:solidFill>
                  <a:srgbClr val="000000"/>
                </a:solidFill>
                <a:latin typeface="Inter Medium"/>
                <a:ea typeface="Inter Medium"/>
                <a:cs typeface="Inter Medium"/>
                <a:sym typeface="Inter Medium"/>
              </a:rPr>
              <a:t>PAGE 02</a:t>
            </a:r>
          </a:p>
        </p:txBody>
      </p:sp>
      <p:sp>
        <p:nvSpPr>
          <p:cNvPr name="TextBox 16" id="16"/>
          <p:cNvSpPr txBox="true"/>
          <p:nvPr/>
        </p:nvSpPr>
        <p:spPr>
          <a:xfrm rot="0">
            <a:off x="1052136" y="6923554"/>
            <a:ext cx="3970523" cy="659764"/>
          </a:xfrm>
          <a:prstGeom prst="rect">
            <a:avLst/>
          </a:prstGeom>
        </p:spPr>
        <p:txBody>
          <a:bodyPr anchor="t" rtlCol="false" tIns="0" lIns="0" bIns="0" rIns="0">
            <a:spAutoFit/>
          </a:bodyPr>
          <a:lstStyle/>
          <a:p>
            <a:pPr algn="l">
              <a:lnSpc>
                <a:spcPts val="5169"/>
              </a:lnSpc>
            </a:pPr>
            <a:r>
              <a:rPr lang="en-US" b="true" sz="4699" spc="-93">
                <a:solidFill>
                  <a:srgbClr val="FFFFFF"/>
                </a:solidFill>
                <a:latin typeface="Oswald Bold"/>
                <a:ea typeface="Oswald Bold"/>
                <a:cs typeface="Oswald Bold"/>
                <a:sym typeface="Oswald Bold"/>
              </a:rPr>
              <a:t>ANH</a:t>
            </a:r>
          </a:p>
        </p:txBody>
      </p:sp>
      <p:sp>
        <p:nvSpPr>
          <p:cNvPr name="TextBox 17" id="17"/>
          <p:cNvSpPr txBox="true"/>
          <p:nvPr/>
        </p:nvSpPr>
        <p:spPr>
          <a:xfrm rot="0">
            <a:off x="1028700" y="7535694"/>
            <a:ext cx="3970523" cy="438344"/>
          </a:xfrm>
          <a:prstGeom prst="rect">
            <a:avLst/>
          </a:prstGeom>
        </p:spPr>
        <p:txBody>
          <a:bodyPr anchor="t" rtlCol="false" tIns="0" lIns="0" bIns="0" rIns="0">
            <a:spAutoFit/>
          </a:bodyPr>
          <a:lstStyle/>
          <a:p>
            <a:pPr algn="l">
              <a:lnSpc>
                <a:spcPts val="3664"/>
              </a:lnSpc>
              <a:spcBef>
                <a:spcPct val="0"/>
              </a:spcBef>
            </a:pPr>
            <a:r>
              <a:rPr lang="en-US" b="true" sz="2617">
                <a:solidFill>
                  <a:srgbClr val="FFFFFF"/>
                </a:solidFill>
                <a:latin typeface="Inter Bold"/>
                <a:ea typeface="Inter Bold"/>
                <a:cs typeface="Inter Bold"/>
                <a:sym typeface="Inter Bold"/>
              </a:rPr>
              <a:t>Leader</a:t>
            </a:r>
          </a:p>
        </p:txBody>
      </p:sp>
      <p:sp>
        <p:nvSpPr>
          <p:cNvPr name="TextBox 18" id="18"/>
          <p:cNvSpPr txBox="true"/>
          <p:nvPr/>
        </p:nvSpPr>
        <p:spPr>
          <a:xfrm rot="0">
            <a:off x="5107580" y="6923554"/>
            <a:ext cx="3970523" cy="659764"/>
          </a:xfrm>
          <a:prstGeom prst="rect">
            <a:avLst/>
          </a:prstGeom>
        </p:spPr>
        <p:txBody>
          <a:bodyPr anchor="t" rtlCol="false" tIns="0" lIns="0" bIns="0" rIns="0">
            <a:spAutoFit/>
          </a:bodyPr>
          <a:lstStyle/>
          <a:p>
            <a:pPr algn="l">
              <a:lnSpc>
                <a:spcPts val="5169"/>
              </a:lnSpc>
            </a:pPr>
            <a:r>
              <a:rPr lang="en-US" b="true" sz="4699" spc="-93">
                <a:solidFill>
                  <a:srgbClr val="FFFFFF"/>
                </a:solidFill>
                <a:latin typeface="Oswald Bold"/>
                <a:ea typeface="Oswald Bold"/>
                <a:cs typeface="Oswald Bold"/>
                <a:sym typeface="Oswald Bold"/>
              </a:rPr>
              <a:t>HUY</a:t>
            </a:r>
          </a:p>
        </p:txBody>
      </p:sp>
      <p:sp>
        <p:nvSpPr>
          <p:cNvPr name="TextBox 19" id="19"/>
          <p:cNvSpPr txBox="true"/>
          <p:nvPr/>
        </p:nvSpPr>
        <p:spPr>
          <a:xfrm rot="0">
            <a:off x="9186460" y="6923554"/>
            <a:ext cx="3970523" cy="659764"/>
          </a:xfrm>
          <a:prstGeom prst="rect">
            <a:avLst/>
          </a:prstGeom>
        </p:spPr>
        <p:txBody>
          <a:bodyPr anchor="t" rtlCol="false" tIns="0" lIns="0" bIns="0" rIns="0">
            <a:spAutoFit/>
          </a:bodyPr>
          <a:lstStyle/>
          <a:p>
            <a:pPr algn="l">
              <a:lnSpc>
                <a:spcPts val="5169"/>
              </a:lnSpc>
            </a:pPr>
            <a:r>
              <a:rPr lang="en-US" b="true" sz="4699" spc="-93">
                <a:solidFill>
                  <a:srgbClr val="FFFFFF"/>
                </a:solidFill>
                <a:latin typeface="Oswald Bold"/>
                <a:ea typeface="Oswald Bold"/>
                <a:cs typeface="Oswald Bold"/>
                <a:sym typeface="Oswald Bold"/>
              </a:rPr>
              <a:t>THIỆN</a:t>
            </a:r>
          </a:p>
        </p:txBody>
      </p:sp>
      <p:sp>
        <p:nvSpPr>
          <p:cNvPr name="TextBox 20" id="20"/>
          <p:cNvSpPr txBox="true"/>
          <p:nvPr/>
        </p:nvSpPr>
        <p:spPr>
          <a:xfrm rot="0">
            <a:off x="13265340" y="6923554"/>
            <a:ext cx="3970523" cy="659764"/>
          </a:xfrm>
          <a:prstGeom prst="rect">
            <a:avLst/>
          </a:prstGeom>
        </p:spPr>
        <p:txBody>
          <a:bodyPr anchor="t" rtlCol="false" tIns="0" lIns="0" bIns="0" rIns="0">
            <a:spAutoFit/>
          </a:bodyPr>
          <a:lstStyle/>
          <a:p>
            <a:pPr algn="l">
              <a:lnSpc>
                <a:spcPts val="5169"/>
              </a:lnSpc>
            </a:pPr>
            <a:r>
              <a:rPr lang="en-US" b="true" sz="4699" spc="-93">
                <a:solidFill>
                  <a:srgbClr val="FFFFFF"/>
                </a:solidFill>
                <a:latin typeface="Oswald Bold"/>
                <a:ea typeface="Oswald Bold"/>
                <a:cs typeface="Oswald Bold"/>
                <a:sym typeface="Oswald Bold"/>
              </a:rPr>
              <a:t>VINH</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8468661"/>
            <a:ext cx="18288000" cy="1240957"/>
            <a:chOff x="0" y="0"/>
            <a:chExt cx="4816593" cy="326837"/>
          </a:xfrm>
        </p:grpSpPr>
        <p:sp>
          <p:nvSpPr>
            <p:cNvPr name="Freeform 3" id="3"/>
            <p:cNvSpPr/>
            <p:nvPr/>
          </p:nvSpPr>
          <p:spPr>
            <a:xfrm flipH="false" flipV="false" rot="0">
              <a:off x="0" y="0"/>
              <a:ext cx="4816592" cy="326836"/>
            </a:xfrm>
            <a:custGeom>
              <a:avLst/>
              <a:gdLst/>
              <a:ahLst/>
              <a:cxnLst/>
              <a:rect r="r" b="b" t="t" l="l"/>
              <a:pathLst>
                <a:path h="326836" w="4816592">
                  <a:moveTo>
                    <a:pt x="0" y="0"/>
                  </a:moveTo>
                  <a:lnTo>
                    <a:pt x="4816592" y="0"/>
                  </a:lnTo>
                  <a:lnTo>
                    <a:pt x="4816592" y="326836"/>
                  </a:lnTo>
                  <a:lnTo>
                    <a:pt x="0" y="326836"/>
                  </a:lnTo>
                  <a:close/>
                </a:path>
              </a:pathLst>
            </a:custGeom>
            <a:solidFill>
              <a:srgbClr val="FFFFFF"/>
            </a:solidFill>
          </p:spPr>
        </p:sp>
        <p:sp>
          <p:nvSpPr>
            <p:cNvPr name="TextBox 4" id="4"/>
            <p:cNvSpPr txBox="true"/>
            <p:nvPr/>
          </p:nvSpPr>
          <p:spPr>
            <a:xfrm>
              <a:off x="0" y="-47625"/>
              <a:ext cx="4816593" cy="374462"/>
            </a:xfrm>
            <a:prstGeom prst="rect">
              <a:avLst/>
            </a:prstGeom>
          </p:spPr>
          <p:txBody>
            <a:bodyPr anchor="ctr" rtlCol="false" tIns="50800" lIns="50800" bIns="50800" rIns="50800"/>
            <a:lstStyle/>
            <a:p>
              <a:pPr algn="ctr">
                <a:lnSpc>
                  <a:spcPts val="3028"/>
                </a:lnSpc>
              </a:pPr>
            </a:p>
          </p:txBody>
        </p:sp>
      </p:grpSp>
      <p:grpSp>
        <p:nvGrpSpPr>
          <p:cNvPr name="Group 5" id="5"/>
          <p:cNvGrpSpPr/>
          <p:nvPr/>
        </p:nvGrpSpPr>
        <p:grpSpPr>
          <a:xfrm rot="0">
            <a:off x="1028700" y="577382"/>
            <a:ext cx="7335561" cy="7326128"/>
            <a:chOff x="0" y="0"/>
            <a:chExt cx="1136470" cy="1135009"/>
          </a:xfrm>
        </p:grpSpPr>
        <p:sp>
          <p:nvSpPr>
            <p:cNvPr name="Freeform 6" id="6"/>
            <p:cNvSpPr/>
            <p:nvPr/>
          </p:nvSpPr>
          <p:spPr>
            <a:xfrm flipH="false" flipV="false" rot="0">
              <a:off x="0" y="0"/>
              <a:ext cx="1136470" cy="1135009"/>
            </a:xfrm>
            <a:custGeom>
              <a:avLst/>
              <a:gdLst/>
              <a:ahLst/>
              <a:cxnLst/>
              <a:rect r="r" b="b" t="t" l="l"/>
              <a:pathLst>
                <a:path h="1135009" w="1136470">
                  <a:moveTo>
                    <a:pt x="0" y="0"/>
                  </a:moveTo>
                  <a:lnTo>
                    <a:pt x="1136470" y="0"/>
                  </a:lnTo>
                  <a:lnTo>
                    <a:pt x="1136470" y="1135009"/>
                  </a:lnTo>
                  <a:lnTo>
                    <a:pt x="0" y="1135009"/>
                  </a:lnTo>
                  <a:close/>
                </a:path>
              </a:pathLst>
            </a:custGeom>
            <a:blipFill>
              <a:blip r:embed="rId2"/>
              <a:stretch>
                <a:fillRect l="-25374" t="0" r="-25374" b="0"/>
              </a:stretch>
            </a:blipFill>
          </p:spPr>
        </p:sp>
      </p:grpSp>
      <p:sp>
        <p:nvSpPr>
          <p:cNvPr name="TextBox 7" id="7"/>
          <p:cNvSpPr txBox="true"/>
          <p:nvPr/>
        </p:nvSpPr>
        <p:spPr>
          <a:xfrm rot="0">
            <a:off x="9144000" y="1285875"/>
            <a:ext cx="7921265" cy="1083285"/>
          </a:xfrm>
          <a:prstGeom prst="rect">
            <a:avLst/>
          </a:prstGeom>
        </p:spPr>
        <p:txBody>
          <a:bodyPr anchor="t" rtlCol="false" tIns="0" lIns="0" bIns="0" rIns="0">
            <a:spAutoFit/>
          </a:bodyPr>
          <a:lstStyle/>
          <a:p>
            <a:pPr algn="l">
              <a:lnSpc>
                <a:spcPts val="7963"/>
              </a:lnSpc>
            </a:pPr>
            <a:r>
              <a:rPr lang="en-US" b="true" sz="8848" spc="-176">
                <a:solidFill>
                  <a:srgbClr val="FFFFFF"/>
                </a:solidFill>
                <a:latin typeface="Oswald Bold"/>
                <a:ea typeface="Oswald Bold"/>
                <a:cs typeface="Oswald Bold"/>
                <a:sym typeface="Oswald Bold"/>
              </a:rPr>
              <a:t>MỤC LỤC</a:t>
            </a:r>
          </a:p>
        </p:txBody>
      </p:sp>
      <p:sp>
        <p:nvSpPr>
          <p:cNvPr name="TextBox 8" id="8"/>
          <p:cNvSpPr txBox="true"/>
          <p:nvPr/>
        </p:nvSpPr>
        <p:spPr>
          <a:xfrm rot="0">
            <a:off x="12391435" y="8878484"/>
            <a:ext cx="4867865" cy="373687"/>
          </a:xfrm>
          <a:prstGeom prst="rect">
            <a:avLst/>
          </a:prstGeom>
        </p:spPr>
        <p:txBody>
          <a:bodyPr anchor="t" rtlCol="false" tIns="0" lIns="0" bIns="0" rIns="0">
            <a:spAutoFit/>
          </a:bodyPr>
          <a:lstStyle/>
          <a:p>
            <a:pPr algn="r">
              <a:lnSpc>
                <a:spcPts val="3028"/>
              </a:lnSpc>
              <a:spcBef>
                <a:spcPct val="0"/>
              </a:spcBef>
            </a:pPr>
            <a:r>
              <a:rPr lang="en-US" b="true" sz="2162">
                <a:solidFill>
                  <a:srgbClr val="000000"/>
                </a:solidFill>
                <a:latin typeface="Inter Medium"/>
                <a:ea typeface="Inter Medium"/>
                <a:cs typeface="Inter Medium"/>
                <a:sym typeface="Inter Medium"/>
              </a:rPr>
              <a:t>PAGE 03</a:t>
            </a:r>
          </a:p>
        </p:txBody>
      </p:sp>
      <p:sp>
        <p:nvSpPr>
          <p:cNvPr name="AutoShape 9" id="9"/>
          <p:cNvSpPr/>
          <p:nvPr/>
        </p:nvSpPr>
        <p:spPr>
          <a:xfrm flipV="true">
            <a:off x="9340380" y="4005208"/>
            <a:ext cx="7918920" cy="0"/>
          </a:xfrm>
          <a:prstGeom prst="line">
            <a:avLst/>
          </a:prstGeom>
          <a:ln cap="flat" w="28575">
            <a:solidFill>
              <a:srgbClr val="FFFFFF"/>
            </a:solidFill>
            <a:prstDash val="solid"/>
            <a:headEnd type="none" len="sm" w="sm"/>
            <a:tailEnd type="none" len="sm" w="sm"/>
          </a:ln>
        </p:spPr>
      </p:sp>
      <p:sp>
        <p:nvSpPr>
          <p:cNvPr name="AutoShape 10" id="10"/>
          <p:cNvSpPr/>
          <p:nvPr/>
        </p:nvSpPr>
        <p:spPr>
          <a:xfrm flipV="true">
            <a:off x="9340380" y="4968276"/>
            <a:ext cx="7918920" cy="0"/>
          </a:xfrm>
          <a:prstGeom prst="line">
            <a:avLst/>
          </a:prstGeom>
          <a:ln cap="flat" w="28575">
            <a:solidFill>
              <a:srgbClr val="FFFFFF"/>
            </a:solidFill>
            <a:prstDash val="solid"/>
            <a:headEnd type="none" len="sm" w="sm"/>
            <a:tailEnd type="none" len="sm" w="sm"/>
          </a:ln>
        </p:spPr>
      </p:sp>
      <p:sp>
        <p:nvSpPr>
          <p:cNvPr name="AutoShape 11" id="11"/>
          <p:cNvSpPr/>
          <p:nvPr/>
        </p:nvSpPr>
        <p:spPr>
          <a:xfrm>
            <a:off x="9340380" y="6398589"/>
            <a:ext cx="7918920" cy="0"/>
          </a:xfrm>
          <a:prstGeom prst="line">
            <a:avLst/>
          </a:prstGeom>
          <a:ln cap="flat" w="28575">
            <a:solidFill>
              <a:srgbClr val="FFFFFF"/>
            </a:solidFill>
            <a:prstDash val="solid"/>
            <a:headEnd type="none" len="sm" w="sm"/>
            <a:tailEnd type="none" len="sm" w="sm"/>
          </a:ln>
        </p:spPr>
      </p:sp>
      <p:sp>
        <p:nvSpPr>
          <p:cNvPr name="Freeform 12" id="12"/>
          <p:cNvSpPr/>
          <p:nvPr/>
        </p:nvSpPr>
        <p:spPr>
          <a:xfrm flipH="true" flipV="false" rot="0">
            <a:off x="9340380" y="3352432"/>
            <a:ext cx="206348" cy="342486"/>
          </a:xfrm>
          <a:custGeom>
            <a:avLst/>
            <a:gdLst/>
            <a:ahLst/>
            <a:cxnLst/>
            <a:rect r="r" b="b" t="t" l="l"/>
            <a:pathLst>
              <a:path h="342486" w="206348">
                <a:moveTo>
                  <a:pt x="206347" y="0"/>
                </a:moveTo>
                <a:lnTo>
                  <a:pt x="0" y="0"/>
                </a:lnTo>
                <a:lnTo>
                  <a:pt x="0" y="342485"/>
                </a:lnTo>
                <a:lnTo>
                  <a:pt x="206347" y="342485"/>
                </a:lnTo>
                <a:lnTo>
                  <a:pt x="20634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3" id="13"/>
          <p:cNvSpPr txBox="true"/>
          <p:nvPr/>
        </p:nvSpPr>
        <p:spPr>
          <a:xfrm rot="0">
            <a:off x="12139294" y="3193975"/>
            <a:ext cx="5120006" cy="592723"/>
          </a:xfrm>
          <a:prstGeom prst="rect">
            <a:avLst/>
          </a:prstGeom>
        </p:spPr>
        <p:txBody>
          <a:bodyPr anchor="t" rtlCol="false" tIns="0" lIns="0" bIns="0" rIns="0">
            <a:spAutoFit/>
          </a:bodyPr>
          <a:lstStyle/>
          <a:p>
            <a:pPr algn="l">
              <a:lnSpc>
                <a:spcPts val="4913"/>
              </a:lnSpc>
              <a:spcBef>
                <a:spcPct val="0"/>
              </a:spcBef>
            </a:pPr>
            <a:r>
              <a:rPr lang="en-US" sz="3509">
                <a:solidFill>
                  <a:srgbClr val="FFFFFF"/>
                </a:solidFill>
                <a:latin typeface="Oswald"/>
                <a:ea typeface="Oswald"/>
                <a:cs typeface="Oswald"/>
                <a:sym typeface="Oswald"/>
              </a:rPr>
              <a:t>GIỚI THIỆU ĐỀ TÀI</a:t>
            </a:r>
          </a:p>
        </p:txBody>
      </p:sp>
      <p:sp>
        <p:nvSpPr>
          <p:cNvPr name="TextBox 14" id="14"/>
          <p:cNvSpPr txBox="true"/>
          <p:nvPr/>
        </p:nvSpPr>
        <p:spPr>
          <a:xfrm rot="0">
            <a:off x="9894762" y="3192457"/>
            <a:ext cx="1896498" cy="595760"/>
          </a:xfrm>
          <a:prstGeom prst="rect">
            <a:avLst/>
          </a:prstGeom>
        </p:spPr>
        <p:txBody>
          <a:bodyPr anchor="t" rtlCol="false" tIns="0" lIns="0" bIns="0" rIns="0">
            <a:spAutoFit/>
          </a:bodyPr>
          <a:lstStyle/>
          <a:p>
            <a:pPr algn="r">
              <a:lnSpc>
                <a:spcPts val="4913"/>
              </a:lnSpc>
              <a:spcBef>
                <a:spcPct val="0"/>
              </a:spcBef>
            </a:pPr>
            <a:r>
              <a:rPr lang="en-US" b="true" sz="3509">
                <a:solidFill>
                  <a:srgbClr val="FFFFFF"/>
                </a:solidFill>
                <a:latin typeface="Oswald Bold"/>
                <a:ea typeface="Oswald Bold"/>
                <a:cs typeface="Oswald Bold"/>
                <a:sym typeface="Oswald Bold"/>
              </a:rPr>
              <a:t>PHẦN 1:</a:t>
            </a:r>
          </a:p>
        </p:txBody>
      </p:sp>
      <p:sp>
        <p:nvSpPr>
          <p:cNvPr name="TextBox 15" id="15"/>
          <p:cNvSpPr txBox="true"/>
          <p:nvPr/>
        </p:nvSpPr>
        <p:spPr>
          <a:xfrm rot="0">
            <a:off x="12139294" y="4157043"/>
            <a:ext cx="5120006" cy="592723"/>
          </a:xfrm>
          <a:prstGeom prst="rect">
            <a:avLst/>
          </a:prstGeom>
        </p:spPr>
        <p:txBody>
          <a:bodyPr anchor="t" rtlCol="false" tIns="0" lIns="0" bIns="0" rIns="0">
            <a:spAutoFit/>
          </a:bodyPr>
          <a:lstStyle/>
          <a:p>
            <a:pPr algn="l">
              <a:lnSpc>
                <a:spcPts val="4913"/>
              </a:lnSpc>
              <a:spcBef>
                <a:spcPct val="0"/>
              </a:spcBef>
            </a:pPr>
            <a:r>
              <a:rPr lang="en-US" sz="3509">
                <a:solidFill>
                  <a:srgbClr val="FFFFFF"/>
                </a:solidFill>
                <a:latin typeface="Oswald"/>
                <a:ea typeface="Oswald"/>
                <a:cs typeface="Oswald"/>
                <a:sym typeface="Oswald"/>
              </a:rPr>
              <a:t>GIỚI THIỆU DATASET</a:t>
            </a:r>
          </a:p>
        </p:txBody>
      </p:sp>
      <p:sp>
        <p:nvSpPr>
          <p:cNvPr name="TextBox 16" id="16"/>
          <p:cNvSpPr txBox="true"/>
          <p:nvPr/>
        </p:nvSpPr>
        <p:spPr>
          <a:xfrm rot="0">
            <a:off x="9894762" y="4155524"/>
            <a:ext cx="1896498" cy="595760"/>
          </a:xfrm>
          <a:prstGeom prst="rect">
            <a:avLst/>
          </a:prstGeom>
        </p:spPr>
        <p:txBody>
          <a:bodyPr anchor="t" rtlCol="false" tIns="0" lIns="0" bIns="0" rIns="0">
            <a:spAutoFit/>
          </a:bodyPr>
          <a:lstStyle/>
          <a:p>
            <a:pPr algn="r">
              <a:lnSpc>
                <a:spcPts val="4913"/>
              </a:lnSpc>
              <a:spcBef>
                <a:spcPct val="0"/>
              </a:spcBef>
            </a:pPr>
            <a:r>
              <a:rPr lang="en-US" b="true" sz="3509">
                <a:solidFill>
                  <a:srgbClr val="FFFFFF"/>
                </a:solidFill>
                <a:latin typeface="Oswald Bold"/>
                <a:ea typeface="Oswald Bold"/>
                <a:cs typeface="Oswald Bold"/>
                <a:sym typeface="Oswald Bold"/>
              </a:rPr>
              <a:t>PHẦN 2:</a:t>
            </a:r>
          </a:p>
        </p:txBody>
      </p:sp>
      <p:sp>
        <p:nvSpPr>
          <p:cNvPr name="Freeform 17" id="17"/>
          <p:cNvSpPr/>
          <p:nvPr/>
        </p:nvSpPr>
        <p:spPr>
          <a:xfrm flipH="true" flipV="false" rot="0">
            <a:off x="9340380" y="4315499"/>
            <a:ext cx="206348" cy="342486"/>
          </a:xfrm>
          <a:custGeom>
            <a:avLst/>
            <a:gdLst/>
            <a:ahLst/>
            <a:cxnLst/>
            <a:rect r="r" b="b" t="t" l="l"/>
            <a:pathLst>
              <a:path h="342486" w="206348">
                <a:moveTo>
                  <a:pt x="206347" y="0"/>
                </a:moveTo>
                <a:lnTo>
                  <a:pt x="0" y="0"/>
                </a:lnTo>
                <a:lnTo>
                  <a:pt x="0" y="342486"/>
                </a:lnTo>
                <a:lnTo>
                  <a:pt x="206347" y="342486"/>
                </a:lnTo>
                <a:lnTo>
                  <a:pt x="20634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8" id="18"/>
          <p:cNvSpPr txBox="true"/>
          <p:nvPr/>
        </p:nvSpPr>
        <p:spPr>
          <a:xfrm rot="0">
            <a:off x="12139294" y="5120110"/>
            <a:ext cx="5120006" cy="1207921"/>
          </a:xfrm>
          <a:prstGeom prst="rect">
            <a:avLst/>
          </a:prstGeom>
        </p:spPr>
        <p:txBody>
          <a:bodyPr anchor="t" rtlCol="false" tIns="0" lIns="0" bIns="0" rIns="0">
            <a:spAutoFit/>
          </a:bodyPr>
          <a:lstStyle/>
          <a:p>
            <a:pPr algn="l">
              <a:lnSpc>
                <a:spcPts val="4913"/>
              </a:lnSpc>
              <a:spcBef>
                <a:spcPct val="0"/>
              </a:spcBef>
            </a:pPr>
            <a:r>
              <a:rPr lang="en-US" sz="3509">
                <a:solidFill>
                  <a:srgbClr val="FFFFFF"/>
                </a:solidFill>
                <a:latin typeface="Oswald"/>
                <a:ea typeface="Oswald"/>
                <a:cs typeface="Oswald"/>
                <a:sym typeface="Oswald"/>
              </a:rPr>
              <a:t>TIỀN XỬ LÝ VÀ TRỰC QUAN DỮ LIỆU</a:t>
            </a:r>
          </a:p>
        </p:txBody>
      </p:sp>
      <p:sp>
        <p:nvSpPr>
          <p:cNvPr name="TextBox 19" id="19"/>
          <p:cNvSpPr txBox="true"/>
          <p:nvPr/>
        </p:nvSpPr>
        <p:spPr>
          <a:xfrm rot="0">
            <a:off x="9894762" y="5118592"/>
            <a:ext cx="1896498" cy="595760"/>
          </a:xfrm>
          <a:prstGeom prst="rect">
            <a:avLst/>
          </a:prstGeom>
        </p:spPr>
        <p:txBody>
          <a:bodyPr anchor="t" rtlCol="false" tIns="0" lIns="0" bIns="0" rIns="0">
            <a:spAutoFit/>
          </a:bodyPr>
          <a:lstStyle/>
          <a:p>
            <a:pPr algn="r">
              <a:lnSpc>
                <a:spcPts val="4913"/>
              </a:lnSpc>
              <a:spcBef>
                <a:spcPct val="0"/>
              </a:spcBef>
            </a:pPr>
            <a:r>
              <a:rPr lang="en-US" b="true" sz="3509">
                <a:solidFill>
                  <a:srgbClr val="FFFFFF"/>
                </a:solidFill>
                <a:latin typeface="Oswald Bold"/>
                <a:ea typeface="Oswald Bold"/>
                <a:cs typeface="Oswald Bold"/>
                <a:sym typeface="Oswald Bold"/>
              </a:rPr>
              <a:t>PHẦN 3:</a:t>
            </a:r>
          </a:p>
        </p:txBody>
      </p:sp>
      <p:sp>
        <p:nvSpPr>
          <p:cNvPr name="Freeform 20" id="20"/>
          <p:cNvSpPr/>
          <p:nvPr/>
        </p:nvSpPr>
        <p:spPr>
          <a:xfrm flipH="true" flipV="false" rot="0">
            <a:off x="9340380" y="5278566"/>
            <a:ext cx="206348" cy="342486"/>
          </a:xfrm>
          <a:custGeom>
            <a:avLst/>
            <a:gdLst/>
            <a:ahLst/>
            <a:cxnLst/>
            <a:rect r="r" b="b" t="t" l="l"/>
            <a:pathLst>
              <a:path h="342486" w="206348">
                <a:moveTo>
                  <a:pt x="206347" y="0"/>
                </a:moveTo>
                <a:lnTo>
                  <a:pt x="0" y="0"/>
                </a:lnTo>
                <a:lnTo>
                  <a:pt x="0" y="342486"/>
                </a:lnTo>
                <a:lnTo>
                  <a:pt x="206347" y="342486"/>
                </a:lnTo>
                <a:lnTo>
                  <a:pt x="20634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1" id="21"/>
          <p:cNvSpPr txBox="true"/>
          <p:nvPr/>
        </p:nvSpPr>
        <p:spPr>
          <a:xfrm rot="0">
            <a:off x="12139294" y="6404870"/>
            <a:ext cx="5120006" cy="592723"/>
          </a:xfrm>
          <a:prstGeom prst="rect">
            <a:avLst/>
          </a:prstGeom>
        </p:spPr>
        <p:txBody>
          <a:bodyPr anchor="t" rtlCol="false" tIns="0" lIns="0" bIns="0" rIns="0">
            <a:spAutoFit/>
          </a:bodyPr>
          <a:lstStyle/>
          <a:p>
            <a:pPr algn="l">
              <a:lnSpc>
                <a:spcPts val="4913"/>
              </a:lnSpc>
              <a:spcBef>
                <a:spcPct val="0"/>
              </a:spcBef>
            </a:pPr>
            <a:r>
              <a:rPr lang="en-US" sz="3509">
                <a:solidFill>
                  <a:srgbClr val="FFFFFF"/>
                </a:solidFill>
                <a:latin typeface="Oswald"/>
                <a:ea typeface="Oswald"/>
                <a:cs typeface="Oswald"/>
                <a:sym typeface="Oswald"/>
              </a:rPr>
              <a:t>DEMO SẢN PHẨM</a:t>
            </a:r>
          </a:p>
        </p:txBody>
      </p:sp>
      <p:sp>
        <p:nvSpPr>
          <p:cNvPr name="TextBox 22" id="22"/>
          <p:cNvSpPr txBox="true"/>
          <p:nvPr/>
        </p:nvSpPr>
        <p:spPr>
          <a:xfrm rot="0">
            <a:off x="9894762" y="6403352"/>
            <a:ext cx="1896498" cy="595760"/>
          </a:xfrm>
          <a:prstGeom prst="rect">
            <a:avLst/>
          </a:prstGeom>
        </p:spPr>
        <p:txBody>
          <a:bodyPr anchor="t" rtlCol="false" tIns="0" lIns="0" bIns="0" rIns="0">
            <a:spAutoFit/>
          </a:bodyPr>
          <a:lstStyle/>
          <a:p>
            <a:pPr algn="r">
              <a:lnSpc>
                <a:spcPts val="4913"/>
              </a:lnSpc>
              <a:spcBef>
                <a:spcPct val="0"/>
              </a:spcBef>
            </a:pPr>
            <a:r>
              <a:rPr lang="en-US" b="true" sz="3509">
                <a:solidFill>
                  <a:srgbClr val="FFFFFF"/>
                </a:solidFill>
                <a:latin typeface="Oswald Bold"/>
                <a:ea typeface="Oswald Bold"/>
                <a:cs typeface="Oswald Bold"/>
                <a:sym typeface="Oswald Bold"/>
              </a:rPr>
              <a:t>PHẦN 4:</a:t>
            </a:r>
          </a:p>
        </p:txBody>
      </p:sp>
      <p:sp>
        <p:nvSpPr>
          <p:cNvPr name="Freeform 23" id="23"/>
          <p:cNvSpPr/>
          <p:nvPr/>
        </p:nvSpPr>
        <p:spPr>
          <a:xfrm flipH="true" flipV="false" rot="0">
            <a:off x="9340380" y="6563326"/>
            <a:ext cx="206348" cy="342486"/>
          </a:xfrm>
          <a:custGeom>
            <a:avLst/>
            <a:gdLst/>
            <a:ahLst/>
            <a:cxnLst/>
            <a:rect r="r" b="b" t="t" l="l"/>
            <a:pathLst>
              <a:path h="342486" w="206348">
                <a:moveTo>
                  <a:pt x="206347" y="0"/>
                </a:moveTo>
                <a:lnTo>
                  <a:pt x="0" y="0"/>
                </a:lnTo>
                <a:lnTo>
                  <a:pt x="0" y="342486"/>
                </a:lnTo>
                <a:lnTo>
                  <a:pt x="206347" y="342486"/>
                </a:lnTo>
                <a:lnTo>
                  <a:pt x="20634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8468661"/>
            <a:ext cx="18288000" cy="1240957"/>
            <a:chOff x="0" y="0"/>
            <a:chExt cx="4816593" cy="326837"/>
          </a:xfrm>
        </p:grpSpPr>
        <p:sp>
          <p:nvSpPr>
            <p:cNvPr name="Freeform 3" id="3"/>
            <p:cNvSpPr/>
            <p:nvPr/>
          </p:nvSpPr>
          <p:spPr>
            <a:xfrm flipH="false" flipV="false" rot="0">
              <a:off x="0" y="0"/>
              <a:ext cx="4816592" cy="326836"/>
            </a:xfrm>
            <a:custGeom>
              <a:avLst/>
              <a:gdLst/>
              <a:ahLst/>
              <a:cxnLst/>
              <a:rect r="r" b="b" t="t" l="l"/>
              <a:pathLst>
                <a:path h="326836" w="4816592">
                  <a:moveTo>
                    <a:pt x="0" y="0"/>
                  </a:moveTo>
                  <a:lnTo>
                    <a:pt x="4816592" y="0"/>
                  </a:lnTo>
                  <a:lnTo>
                    <a:pt x="4816592" y="326836"/>
                  </a:lnTo>
                  <a:lnTo>
                    <a:pt x="0" y="326836"/>
                  </a:lnTo>
                  <a:close/>
                </a:path>
              </a:pathLst>
            </a:custGeom>
            <a:solidFill>
              <a:srgbClr val="FFFFFF"/>
            </a:solidFill>
          </p:spPr>
        </p:sp>
        <p:sp>
          <p:nvSpPr>
            <p:cNvPr name="TextBox 4" id="4"/>
            <p:cNvSpPr txBox="true"/>
            <p:nvPr/>
          </p:nvSpPr>
          <p:spPr>
            <a:xfrm>
              <a:off x="0" y="-47625"/>
              <a:ext cx="4816593" cy="374462"/>
            </a:xfrm>
            <a:prstGeom prst="rect">
              <a:avLst/>
            </a:prstGeom>
          </p:spPr>
          <p:txBody>
            <a:bodyPr anchor="ctr" rtlCol="false" tIns="50800" lIns="50800" bIns="50800" rIns="50800"/>
            <a:lstStyle/>
            <a:p>
              <a:pPr algn="ctr">
                <a:lnSpc>
                  <a:spcPts val="3028"/>
                </a:lnSpc>
              </a:pPr>
            </a:p>
          </p:txBody>
        </p:sp>
      </p:grpSp>
      <p:grpSp>
        <p:nvGrpSpPr>
          <p:cNvPr name="Group 5" id="5"/>
          <p:cNvGrpSpPr/>
          <p:nvPr/>
        </p:nvGrpSpPr>
        <p:grpSpPr>
          <a:xfrm rot="0">
            <a:off x="1028700" y="2245653"/>
            <a:ext cx="8530883" cy="5319662"/>
            <a:chOff x="0" y="0"/>
            <a:chExt cx="1321657" cy="824155"/>
          </a:xfrm>
        </p:grpSpPr>
        <p:sp>
          <p:nvSpPr>
            <p:cNvPr name="Freeform 6" id="6"/>
            <p:cNvSpPr/>
            <p:nvPr/>
          </p:nvSpPr>
          <p:spPr>
            <a:xfrm flipH="false" flipV="false" rot="0">
              <a:off x="0" y="0"/>
              <a:ext cx="1321657" cy="824155"/>
            </a:xfrm>
            <a:custGeom>
              <a:avLst/>
              <a:gdLst/>
              <a:ahLst/>
              <a:cxnLst/>
              <a:rect r="r" b="b" t="t" l="l"/>
              <a:pathLst>
                <a:path h="824155" w="1321657">
                  <a:moveTo>
                    <a:pt x="0" y="0"/>
                  </a:moveTo>
                  <a:lnTo>
                    <a:pt x="1321657" y="0"/>
                  </a:lnTo>
                  <a:lnTo>
                    <a:pt x="1321657" y="824155"/>
                  </a:lnTo>
                  <a:lnTo>
                    <a:pt x="0" y="824155"/>
                  </a:lnTo>
                  <a:close/>
                </a:path>
              </a:pathLst>
            </a:custGeom>
            <a:blipFill>
              <a:blip r:embed="rId2"/>
              <a:stretch>
                <a:fillRect l="0" t="-3421" r="0" b="-3421"/>
              </a:stretch>
            </a:blipFill>
          </p:spPr>
        </p:sp>
      </p:grpSp>
      <p:sp>
        <p:nvSpPr>
          <p:cNvPr name="TextBox 7" id="7"/>
          <p:cNvSpPr txBox="true"/>
          <p:nvPr/>
        </p:nvSpPr>
        <p:spPr>
          <a:xfrm rot="0">
            <a:off x="1028700" y="828442"/>
            <a:ext cx="8530883" cy="1083285"/>
          </a:xfrm>
          <a:prstGeom prst="rect">
            <a:avLst/>
          </a:prstGeom>
        </p:spPr>
        <p:txBody>
          <a:bodyPr anchor="t" rtlCol="false" tIns="0" lIns="0" bIns="0" rIns="0">
            <a:spAutoFit/>
          </a:bodyPr>
          <a:lstStyle/>
          <a:p>
            <a:pPr algn="l">
              <a:lnSpc>
                <a:spcPts val="7963"/>
              </a:lnSpc>
            </a:pPr>
            <a:r>
              <a:rPr lang="en-US" b="true" sz="8848" spc="-176">
                <a:solidFill>
                  <a:srgbClr val="FFFFFF"/>
                </a:solidFill>
                <a:latin typeface="Oswald Bold"/>
                <a:ea typeface="Oswald Bold"/>
                <a:cs typeface="Oswald Bold"/>
                <a:sym typeface="Oswald Bold"/>
              </a:rPr>
              <a:t>GIỚI THIỆU ĐỀ TÀI</a:t>
            </a:r>
          </a:p>
        </p:txBody>
      </p:sp>
      <p:sp>
        <p:nvSpPr>
          <p:cNvPr name="TextBox 8" id="8"/>
          <p:cNvSpPr txBox="true"/>
          <p:nvPr/>
        </p:nvSpPr>
        <p:spPr>
          <a:xfrm rot="0">
            <a:off x="12391435" y="8878484"/>
            <a:ext cx="4867865" cy="373687"/>
          </a:xfrm>
          <a:prstGeom prst="rect">
            <a:avLst/>
          </a:prstGeom>
        </p:spPr>
        <p:txBody>
          <a:bodyPr anchor="t" rtlCol="false" tIns="0" lIns="0" bIns="0" rIns="0">
            <a:spAutoFit/>
          </a:bodyPr>
          <a:lstStyle/>
          <a:p>
            <a:pPr algn="r">
              <a:lnSpc>
                <a:spcPts val="3028"/>
              </a:lnSpc>
              <a:spcBef>
                <a:spcPct val="0"/>
              </a:spcBef>
            </a:pPr>
            <a:r>
              <a:rPr lang="en-US" b="true" sz="2162">
                <a:solidFill>
                  <a:srgbClr val="000000"/>
                </a:solidFill>
                <a:latin typeface="Inter Medium"/>
                <a:ea typeface="Inter Medium"/>
                <a:cs typeface="Inter Medium"/>
                <a:sym typeface="Inter Medium"/>
              </a:rPr>
              <a:t>PAGE 04</a:t>
            </a:r>
          </a:p>
        </p:txBody>
      </p:sp>
      <p:sp>
        <p:nvSpPr>
          <p:cNvPr name="TextBox 9" id="9"/>
          <p:cNvSpPr txBox="true"/>
          <p:nvPr/>
        </p:nvSpPr>
        <p:spPr>
          <a:xfrm rot="0">
            <a:off x="9709384" y="2188503"/>
            <a:ext cx="8027890" cy="4274379"/>
          </a:xfrm>
          <a:prstGeom prst="rect">
            <a:avLst/>
          </a:prstGeom>
        </p:spPr>
        <p:txBody>
          <a:bodyPr anchor="t" rtlCol="false" tIns="0" lIns="0" bIns="0" rIns="0">
            <a:spAutoFit/>
          </a:bodyPr>
          <a:lstStyle/>
          <a:p>
            <a:pPr algn="just">
              <a:lnSpc>
                <a:spcPts val="3804"/>
              </a:lnSpc>
              <a:spcBef>
                <a:spcPct val="0"/>
              </a:spcBef>
            </a:pPr>
            <a:r>
              <a:rPr lang="en-US" sz="2717">
                <a:solidFill>
                  <a:srgbClr val="FFFFFF"/>
                </a:solidFill>
                <a:latin typeface="Inter"/>
                <a:ea typeface="Inter"/>
                <a:cs typeface="Inter"/>
                <a:sym typeface="Inter"/>
              </a:rPr>
              <a:t>Đề tài "Phân tích các yếu tố ảnh hưởng đến thành tích học tập" nhằm khám phá và đo lường tác động của các yếu tố cá nhân, gia đình, nhà trường, và bối cảnh xã hội đến kết quả học tập. Nghiên cứu ứng dụng các công cụ phân tích dữ liệu hiện đại để đưa ra giải pháp cải thiện giáo dục. Kết quả góp phần định hướng chiến lược giáo dục hiệu quả và nâng cao kỹ năng chuyên môn người thực hiện.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8468661"/>
            <a:ext cx="18288000" cy="1240957"/>
            <a:chOff x="0" y="0"/>
            <a:chExt cx="4816593" cy="326837"/>
          </a:xfrm>
        </p:grpSpPr>
        <p:sp>
          <p:nvSpPr>
            <p:cNvPr name="Freeform 3" id="3"/>
            <p:cNvSpPr/>
            <p:nvPr/>
          </p:nvSpPr>
          <p:spPr>
            <a:xfrm flipH="false" flipV="false" rot="0">
              <a:off x="0" y="0"/>
              <a:ext cx="4816592" cy="326836"/>
            </a:xfrm>
            <a:custGeom>
              <a:avLst/>
              <a:gdLst/>
              <a:ahLst/>
              <a:cxnLst/>
              <a:rect r="r" b="b" t="t" l="l"/>
              <a:pathLst>
                <a:path h="326836" w="4816592">
                  <a:moveTo>
                    <a:pt x="0" y="0"/>
                  </a:moveTo>
                  <a:lnTo>
                    <a:pt x="4816592" y="0"/>
                  </a:lnTo>
                  <a:lnTo>
                    <a:pt x="4816592" y="326836"/>
                  </a:lnTo>
                  <a:lnTo>
                    <a:pt x="0" y="326836"/>
                  </a:lnTo>
                  <a:close/>
                </a:path>
              </a:pathLst>
            </a:custGeom>
            <a:solidFill>
              <a:srgbClr val="FFFFFF"/>
            </a:solidFill>
          </p:spPr>
        </p:sp>
        <p:sp>
          <p:nvSpPr>
            <p:cNvPr name="TextBox 4" id="4"/>
            <p:cNvSpPr txBox="true"/>
            <p:nvPr/>
          </p:nvSpPr>
          <p:spPr>
            <a:xfrm>
              <a:off x="0" y="-47625"/>
              <a:ext cx="4816593" cy="374462"/>
            </a:xfrm>
            <a:prstGeom prst="rect">
              <a:avLst/>
            </a:prstGeom>
          </p:spPr>
          <p:txBody>
            <a:bodyPr anchor="ctr" rtlCol="false" tIns="50800" lIns="50800" bIns="50800" rIns="50800"/>
            <a:lstStyle/>
            <a:p>
              <a:pPr algn="ctr">
                <a:lnSpc>
                  <a:spcPts val="3028"/>
                </a:lnSpc>
              </a:pPr>
            </a:p>
          </p:txBody>
        </p:sp>
      </p:grpSp>
      <p:sp>
        <p:nvSpPr>
          <p:cNvPr name="Freeform 5" id="5"/>
          <p:cNvSpPr/>
          <p:nvPr/>
        </p:nvSpPr>
        <p:spPr>
          <a:xfrm flipH="false" flipV="false" rot="0">
            <a:off x="1028700" y="3991456"/>
            <a:ext cx="16230600" cy="3807051"/>
          </a:xfrm>
          <a:custGeom>
            <a:avLst/>
            <a:gdLst/>
            <a:ahLst/>
            <a:cxnLst/>
            <a:rect r="r" b="b" t="t" l="l"/>
            <a:pathLst>
              <a:path h="3807051" w="16230600">
                <a:moveTo>
                  <a:pt x="0" y="0"/>
                </a:moveTo>
                <a:lnTo>
                  <a:pt x="16230600" y="0"/>
                </a:lnTo>
                <a:lnTo>
                  <a:pt x="16230600" y="3807052"/>
                </a:lnTo>
                <a:lnTo>
                  <a:pt x="0" y="3807052"/>
                </a:lnTo>
                <a:lnTo>
                  <a:pt x="0" y="0"/>
                </a:lnTo>
                <a:close/>
              </a:path>
            </a:pathLst>
          </a:custGeom>
          <a:blipFill>
            <a:blip r:embed="rId2"/>
            <a:stretch>
              <a:fillRect l="0" t="0" r="-46600" b="0"/>
            </a:stretch>
          </a:blipFill>
        </p:spPr>
      </p:sp>
      <p:sp>
        <p:nvSpPr>
          <p:cNvPr name="TextBox 6" id="6"/>
          <p:cNvSpPr txBox="true"/>
          <p:nvPr/>
        </p:nvSpPr>
        <p:spPr>
          <a:xfrm rot="0">
            <a:off x="12391435" y="8878484"/>
            <a:ext cx="4867865" cy="373687"/>
          </a:xfrm>
          <a:prstGeom prst="rect">
            <a:avLst/>
          </a:prstGeom>
        </p:spPr>
        <p:txBody>
          <a:bodyPr anchor="t" rtlCol="false" tIns="0" lIns="0" bIns="0" rIns="0">
            <a:spAutoFit/>
          </a:bodyPr>
          <a:lstStyle/>
          <a:p>
            <a:pPr algn="r">
              <a:lnSpc>
                <a:spcPts val="3028"/>
              </a:lnSpc>
              <a:spcBef>
                <a:spcPct val="0"/>
              </a:spcBef>
            </a:pPr>
            <a:r>
              <a:rPr lang="en-US" b="true" sz="2162">
                <a:solidFill>
                  <a:srgbClr val="000000"/>
                </a:solidFill>
                <a:latin typeface="Inter Medium"/>
                <a:ea typeface="Inter Medium"/>
                <a:cs typeface="Inter Medium"/>
                <a:sym typeface="Inter Medium"/>
              </a:rPr>
              <a:t>PAGE 05</a:t>
            </a:r>
          </a:p>
        </p:txBody>
      </p:sp>
      <p:sp>
        <p:nvSpPr>
          <p:cNvPr name="TextBox 7" id="7"/>
          <p:cNvSpPr txBox="true"/>
          <p:nvPr/>
        </p:nvSpPr>
        <p:spPr>
          <a:xfrm rot="0">
            <a:off x="1028700" y="1277469"/>
            <a:ext cx="5401440" cy="1255374"/>
          </a:xfrm>
          <a:prstGeom prst="rect">
            <a:avLst/>
          </a:prstGeom>
        </p:spPr>
        <p:txBody>
          <a:bodyPr anchor="t" rtlCol="false" tIns="0" lIns="0" bIns="0" rIns="0">
            <a:spAutoFit/>
          </a:bodyPr>
          <a:lstStyle/>
          <a:p>
            <a:pPr algn="l">
              <a:lnSpc>
                <a:spcPts val="9733"/>
              </a:lnSpc>
            </a:pPr>
            <a:r>
              <a:rPr lang="en-US" b="true" sz="8848" spc="-176">
                <a:solidFill>
                  <a:srgbClr val="FFFFFF"/>
                </a:solidFill>
                <a:latin typeface="Oswald Bold"/>
                <a:ea typeface="Oswald Bold"/>
                <a:cs typeface="Oswald Bold"/>
                <a:sym typeface="Oswald Bold"/>
              </a:rPr>
              <a:t>DATASET</a:t>
            </a:r>
          </a:p>
        </p:txBody>
      </p:sp>
      <p:sp>
        <p:nvSpPr>
          <p:cNvPr name="TextBox 8" id="8"/>
          <p:cNvSpPr txBox="true"/>
          <p:nvPr/>
        </p:nvSpPr>
        <p:spPr>
          <a:xfrm rot="0">
            <a:off x="6430140" y="1089084"/>
            <a:ext cx="10485031" cy="2416173"/>
          </a:xfrm>
          <a:prstGeom prst="rect">
            <a:avLst/>
          </a:prstGeom>
        </p:spPr>
        <p:txBody>
          <a:bodyPr anchor="t" rtlCol="false" tIns="0" lIns="0" bIns="0" rIns="0">
            <a:spAutoFit/>
          </a:bodyPr>
          <a:lstStyle/>
          <a:p>
            <a:pPr algn="just">
              <a:lnSpc>
                <a:spcPts val="3850"/>
              </a:lnSpc>
              <a:spcBef>
                <a:spcPct val="0"/>
              </a:spcBef>
            </a:pPr>
            <a:r>
              <a:rPr lang="en-US" sz="2750">
                <a:solidFill>
                  <a:srgbClr val="FFFFFF"/>
                </a:solidFill>
                <a:latin typeface="Inter"/>
                <a:ea typeface="Inter"/>
                <a:cs typeface="Inter"/>
                <a:sym typeface="Inter"/>
              </a:rPr>
              <a:t>Dataset "StudentPerformanceFactors" tập trung vào các yếu tố ảnh hưởng đến điểm thi cuối kỳ của học sinh, bao gồm cả khía cạnh học thuật và phi học thuật. Phân tích dữ liệu giúp xác định các yếu tố quan trọng để cải thiện thành tích học tập, hỗ trợ giáo dục và phụ huynh đưa ra chiến lược hỗ trợ hiệu quả hơn.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8787037" y="8468661"/>
            <a:ext cx="9500963" cy="1240957"/>
            <a:chOff x="0" y="0"/>
            <a:chExt cx="2502311" cy="326837"/>
          </a:xfrm>
        </p:grpSpPr>
        <p:sp>
          <p:nvSpPr>
            <p:cNvPr name="Freeform 3" id="3"/>
            <p:cNvSpPr/>
            <p:nvPr/>
          </p:nvSpPr>
          <p:spPr>
            <a:xfrm flipH="false" flipV="false" rot="0">
              <a:off x="0" y="0"/>
              <a:ext cx="2502311" cy="326836"/>
            </a:xfrm>
            <a:custGeom>
              <a:avLst/>
              <a:gdLst/>
              <a:ahLst/>
              <a:cxnLst/>
              <a:rect r="r" b="b" t="t" l="l"/>
              <a:pathLst>
                <a:path h="326836" w="2502311">
                  <a:moveTo>
                    <a:pt x="0" y="0"/>
                  </a:moveTo>
                  <a:lnTo>
                    <a:pt x="2502311" y="0"/>
                  </a:lnTo>
                  <a:lnTo>
                    <a:pt x="2502311" y="326836"/>
                  </a:lnTo>
                  <a:lnTo>
                    <a:pt x="0" y="326836"/>
                  </a:lnTo>
                  <a:close/>
                </a:path>
              </a:pathLst>
            </a:custGeom>
            <a:solidFill>
              <a:srgbClr val="FFFFFF"/>
            </a:solidFill>
          </p:spPr>
        </p:sp>
        <p:sp>
          <p:nvSpPr>
            <p:cNvPr name="TextBox 4" id="4"/>
            <p:cNvSpPr txBox="true"/>
            <p:nvPr/>
          </p:nvSpPr>
          <p:spPr>
            <a:xfrm>
              <a:off x="0" y="-47625"/>
              <a:ext cx="2502311" cy="374462"/>
            </a:xfrm>
            <a:prstGeom prst="rect">
              <a:avLst/>
            </a:prstGeom>
          </p:spPr>
          <p:txBody>
            <a:bodyPr anchor="ctr" rtlCol="false" tIns="50800" lIns="50800" bIns="50800" rIns="50800"/>
            <a:lstStyle/>
            <a:p>
              <a:pPr algn="ctr">
                <a:lnSpc>
                  <a:spcPts val="3028"/>
                </a:lnSpc>
              </a:pPr>
            </a:p>
          </p:txBody>
        </p:sp>
      </p:grpSp>
      <p:grpSp>
        <p:nvGrpSpPr>
          <p:cNvPr name="Group 5" id="5"/>
          <p:cNvGrpSpPr/>
          <p:nvPr/>
        </p:nvGrpSpPr>
        <p:grpSpPr>
          <a:xfrm rot="0">
            <a:off x="9144000" y="2735165"/>
            <a:ext cx="8530883" cy="4816670"/>
            <a:chOff x="0" y="0"/>
            <a:chExt cx="1321657" cy="746228"/>
          </a:xfrm>
        </p:grpSpPr>
        <p:sp>
          <p:nvSpPr>
            <p:cNvPr name="Freeform 6" id="6"/>
            <p:cNvSpPr/>
            <p:nvPr/>
          </p:nvSpPr>
          <p:spPr>
            <a:xfrm flipH="false" flipV="false" rot="0">
              <a:off x="0" y="0"/>
              <a:ext cx="1321657" cy="746228"/>
            </a:xfrm>
            <a:custGeom>
              <a:avLst/>
              <a:gdLst/>
              <a:ahLst/>
              <a:cxnLst/>
              <a:rect r="r" b="b" t="t" l="l"/>
              <a:pathLst>
                <a:path h="746228" w="1321657">
                  <a:moveTo>
                    <a:pt x="0" y="0"/>
                  </a:moveTo>
                  <a:lnTo>
                    <a:pt x="1321657" y="0"/>
                  </a:lnTo>
                  <a:lnTo>
                    <a:pt x="1321657" y="746228"/>
                  </a:lnTo>
                  <a:lnTo>
                    <a:pt x="0" y="746228"/>
                  </a:lnTo>
                  <a:close/>
                </a:path>
              </a:pathLst>
            </a:custGeom>
            <a:blipFill>
              <a:blip r:embed="rId2"/>
              <a:stretch>
                <a:fillRect l="-188" t="0" r="-188" b="0"/>
              </a:stretch>
            </a:blipFill>
          </p:spPr>
        </p:sp>
      </p:grpSp>
      <p:sp>
        <p:nvSpPr>
          <p:cNvPr name="TextBox 7" id="7"/>
          <p:cNvSpPr txBox="true"/>
          <p:nvPr/>
        </p:nvSpPr>
        <p:spPr>
          <a:xfrm rot="0">
            <a:off x="1842364" y="860008"/>
            <a:ext cx="14603271" cy="1045783"/>
          </a:xfrm>
          <a:prstGeom prst="rect">
            <a:avLst/>
          </a:prstGeom>
        </p:spPr>
        <p:txBody>
          <a:bodyPr anchor="t" rtlCol="false" tIns="0" lIns="0" bIns="0" rIns="0">
            <a:spAutoFit/>
          </a:bodyPr>
          <a:lstStyle/>
          <a:p>
            <a:pPr algn="l">
              <a:lnSpc>
                <a:spcPts val="7603"/>
              </a:lnSpc>
            </a:pPr>
            <a:r>
              <a:rPr lang="en-US" b="true" sz="8448" spc="-168">
                <a:solidFill>
                  <a:srgbClr val="FFFFFF"/>
                </a:solidFill>
                <a:latin typeface="Oswald Bold"/>
                <a:ea typeface="Oswald Bold"/>
                <a:cs typeface="Oswald Bold"/>
                <a:sym typeface="Oswald Bold"/>
              </a:rPr>
              <a:t>TIỀN XỬ LÝ VÀ TRỰC QUAN DỮ LIỆU</a:t>
            </a:r>
          </a:p>
        </p:txBody>
      </p:sp>
      <p:sp>
        <p:nvSpPr>
          <p:cNvPr name="TextBox 8" id="8"/>
          <p:cNvSpPr txBox="true"/>
          <p:nvPr/>
        </p:nvSpPr>
        <p:spPr>
          <a:xfrm rot="0">
            <a:off x="12379232" y="8878484"/>
            <a:ext cx="4867865" cy="373687"/>
          </a:xfrm>
          <a:prstGeom prst="rect">
            <a:avLst/>
          </a:prstGeom>
        </p:spPr>
        <p:txBody>
          <a:bodyPr anchor="t" rtlCol="false" tIns="0" lIns="0" bIns="0" rIns="0">
            <a:spAutoFit/>
          </a:bodyPr>
          <a:lstStyle/>
          <a:p>
            <a:pPr algn="r">
              <a:lnSpc>
                <a:spcPts val="3028"/>
              </a:lnSpc>
              <a:spcBef>
                <a:spcPct val="0"/>
              </a:spcBef>
            </a:pPr>
            <a:r>
              <a:rPr lang="en-US" b="true" sz="2162">
                <a:solidFill>
                  <a:srgbClr val="000000"/>
                </a:solidFill>
                <a:latin typeface="Inter Medium"/>
                <a:ea typeface="Inter Medium"/>
                <a:cs typeface="Inter Medium"/>
                <a:sym typeface="Inter Medium"/>
              </a:rPr>
              <a:t>PAGE 06</a:t>
            </a:r>
          </a:p>
        </p:txBody>
      </p:sp>
      <p:sp>
        <p:nvSpPr>
          <p:cNvPr name="TextBox 9" id="9"/>
          <p:cNvSpPr txBox="true"/>
          <p:nvPr/>
        </p:nvSpPr>
        <p:spPr>
          <a:xfrm rot="0">
            <a:off x="635625" y="2204143"/>
            <a:ext cx="7849409" cy="7150294"/>
          </a:xfrm>
          <a:prstGeom prst="rect">
            <a:avLst/>
          </a:prstGeom>
        </p:spPr>
        <p:txBody>
          <a:bodyPr anchor="t" rtlCol="false" tIns="0" lIns="0" bIns="0" rIns="0">
            <a:spAutoFit/>
          </a:bodyPr>
          <a:lstStyle/>
          <a:p>
            <a:pPr algn="just" marL="673035" indent="-336517" lvl="1">
              <a:lnSpc>
                <a:spcPts val="4364"/>
              </a:lnSpc>
              <a:buFont typeface="Arial"/>
              <a:buChar char="•"/>
            </a:pPr>
            <a:r>
              <a:rPr lang="en-US" sz="3117">
                <a:solidFill>
                  <a:srgbClr val="FFFFFF"/>
                </a:solidFill>
                <a:latin typeface="Oswald"/>
                <a:ea typeface="Oswald"/>
                <a:cs typeface="Oswald"/>
                <a:sym typeface="Oswald"/>
              </a:rPr>
              <a:t>Import thư viện drive để đọc được file dữ liệu từ google drive</a:t>
            </a:r>
          </a:p>
          <a:p>
            <a:pPr algn="just" marL="673035" indent="-336517" lvl="1">
              <a:lnSpc>
                <a:spcPts val="4364"/>
              </a:lnSpc>
              <a:buFont typeface="Arial"/>
              <a:buChar char="•"/>
            </a:pPr>
            <a:r>
              <a:rPr lang="en-US" sz="3117">
                <a:solidFill>
                  <a:srgbClr val="FFFFFF"/>
                </a:solidFill>
                <a:latin typeface="Oswald"/>
                <a:ea typeface="Oswald"/>
                <a:cs typeface="Oswald"/>
                <a:sym typeface="Oswald"/>
              </a:rPr>
              <a:t>In ra các dòng đầu tiên của file dữ liệu</a:t>
            </a:r>
          </a:p>
          <a:p>
            <a:pPr algn="just" marL="673035" indent="-336517" lvl="1">
              <a:lnSpc>
                <a:spcPts val="4364"/>
              </a:lnSpc>
              <a:buFont typeface="Arial"/>
              <a:buChar char="•"/>
            </a:pPr>
            <a:r>
              <a:rPr lang="en-US" sz="3117">
                <a:solidFill>
                  <a:srgbClr val="FFFFFF"/>
                </a:solidFill>
                <a:latin typeface="Oswald"/>
                <a:ea typeface="Oswald"/>
                <a:cs typeface="Oswald"/>
                <a:sym typeface="Oswald"/>
              </a:rPr>
              <a:t>Kiểm tra kích thước dữ liệu</a:t>
            </a:r>
          </a:p>
          <a:p>
            <a:pPr algn="just" marL="673035" indent="-336517" lvl="1">
              <a:lnSpc>
                <a:spcPts val="4364"/>
              </a:lnSpc>
              <a:buFont typeface="Arial"/>
              <a:buChar char="•"/>
            </a:pPr>
            <a:r>
              <a:rPr lang="en-US" sz="3117">
                <a:solidFill>
                  <a:srgbClr val="FFFFFF"/>
                </a:solidFill>
                <a:latin typeface="Oswald"/>
                <a:ea typeface="Oswald"/>
                <a:cs typeface="Oswald"/>
                <a:sym typeface="Oswald"/>
              </a:rPr>
              <a:t>Kiểm tra thông tin file dữ liệu như tên cột, kiểm tra Null, kiểu dữ liệu</a:t>
            </a:r>
          </a:p>
          <a:p>
            <a:pPr algn="just" marL="673035" indent="-336517" lvl="1">
              <a:lnSpc>
                <a:spcPts val="4364"/>
              </a:lnSpc>
              <a:buFont typeface="Arial"/>
              <a:buChar char="•"/>
            </a:pPr>
            <a:r>
              <a:rPr lang="en-US" sz="3117">
                <a:solidFill>
                  <a:srgbClr val="FFFFFF"/>
                </a:solidFill>
                <a:latin typeface="Oswald"/>
                <a:ea typeface="Oswald"/>
                <a:cs typeface="Oswald"/>
                <a:sym typeface="Oswald"/>
              </a:rPr>
              <a:t>Kiểm tra cột nào đang có giá trị Null</a:t>
            </a:r>
          </a:p>
          <a:p>
            <a:pPr algn="just" marL="673035" indent="-336517" lvl="1">
              <a:lnSpc>
                <a:spcPts val="4364"/>
              </a:lnSpc>
              <a:buFont typeface="Arial"/>
              <a:buChar char="•"/>
            </a:pPr>
            <a:r>
              <a:rPr lang="en-US" sz="3117">
                <a:solidFill>
                  <a:srgbClr val="FFFFFF"/>
                </a:solidFill>
                <a:latin typeface="Oswald"/>
                <a:ea typeface="Oswald"/>
                <a:cs typeface="Oswald"/>
                <a:sym typeface="Oswald"/>
              </a:rPr>
              <a:t>Thực hiện loại bỏ khoảng trắng, thay thế các giá trị Null</a:t>
            </a:r>
          </a:p>
          <a:p>
            <a:pPr algn="just" marL="673035" indent="-336517" lvl="1">
              <a:lnSpc>
                <a:spcPts val="4364"/>
              </a:lnSpc>
              <a:buFont typeface="Arial"/>
              <a:buChar char="•"/>
            </a:pPr>
            <a:r>
              <a:rPr lang="en-US" sz="3117">
                <a:solidFill>
                  <a:srgbClr val="FFFFFF"/>
                </a:solidFill>
                <a:latin typeface="Oswald"/>
                <a:ea typeface="Oswald"/>
                <a:cs typeface="Oswald"/>
                <a:sym typeface="Oswald"/>
              </a:rPr>
              <a:t>Thực hiện xử lý outliers, loại bỏ các giá trị ngoại lai</a:t>
            </a:r>
          </a:p>
          <a:p>
            <a:pPr algn="just" marL="673035" indent="-336517" lvl="1">
              <a:lnSpc>
                <a:spcPts val="4364"/>
              </a:lnSpc>
              <a:buFont typeface="Arial"/>
              <a:buChar char="•"/>
            </a:pPr>
            <a:r>
              <a:rPr lang="en-US" sz="3117">
                <a:solidFill>
                  <a:srgbClr val="FFFFFF"/>
                </a:solidFill>
                <a:latin typeface="Oswald"/>
                <a:ea typeface="Oswald"/>
                <a:cs typeface="Oswald"/>
                <a:sym typeface="Oswald"/>
              </a:rPr>
              <a:t>Thực hiện chuyển vị dataframe, để có thể dễ dàng xem xét các chỉ số theo từng cột của dataframe</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8468661"/>
            <a:ext cx="18288000" cy="1240957"/>
            <a:chOff x="0" y="0"/>
            <a:chExt cx="4816593" cy="326837"/>
          </a:xfrm>
        </p:grpSpPr>
        <p:sp>
          <p:nvSpPr>
            <p:cNvPr name="Freeform 3" id="3"/>
            <p:cNvSpPr/>
            <p:nvPr/>
          </p:nvSpPr>
          <p:spPr>
            <a:xfrm flipH="false" flipV="false" rot="0">
              <a:off x="0" y="0"/>
              <a:ext cx="4816592" cy="326836"/>
            </a:xfrm>
            <a:custGeom>
              <a:avLst/>
              <a:gdLst/>
              <a:ahLst/>
              <a:cxnLst/>
              <a:rect r="r" b="b" t="t" l="l"/>
              <a:pathLst>
                <a:path h="326836" w="4816592">
                  <a:moveTo>
                    <a:pt x="0" y="0"/>
                  </a:moveTo>
                  <a:lnTo>
                    <a:pt x="4816592" y="0"/>
                  </a:lnTo>
                  <a:lnTo>
                    <a:pt x="4816592" y="326836"/>
                  </a:lnTo>
                  <a:lnTo>
                    <a:pt x="0" y="326836"/>
                  </a:lnTo>
                  <a:close/>
                </a:path>
              </a:pathLst>
            </a:custGeom>
            <a:solidFill>
              <a:srgbClr val="FFFFFF"/>
            </a:solidFill>
          </p:spPr>
        </p:sp>
        <p:sp>
          <p:nvSpPr>
            <p:cNvPr name="TextBox 4" id="4"/>
            <p:cNvSpPr txBox="true"/>
            <p:nvPr/>
          </p:nvSpPr>
          <p:spPr>
            <a:xfrm>
              <a:off x="0" y="-47625"/>
              <a:ext cx="4816593" cy="374462"/>
            </a:xfrm>
            <a:prstGeom prst="rect">
              <a:avLst/>
            </a:prstGeom>
          </p:spPr>
          <p:txBody>
            <a:bodyPr anchor="ctr" rtlCol="false" tIns="50800" lIns="50800" bIns="50800" rIns="50800"/>
            <a:lstStyle/>
            <a:p>
              <a:pPr algn="ctr">
                <a:lnSpc>
                  <a:spcPts val="3028"/>
                </a:lnSpc>
              </a:pPr>
            </a:p>
          </p:txBody>
        </p:sp>
      </p:grpSp>
      <p:sp>
        <p:nvSpPr>
          <p:cNvPr name="TextBox 5" id="5"/>
          <p:cNvSpPr txBox="true"/>
          <p:nvPr/>
        </p:nvSpPr>
        <p:spPr>
          <a:xfrm rot="0">
            <a:off x="12391435" y="8878484"/>
            <a:ext cx="4867865" cy="373687"/>
          </a:xfrm>
          <a:prstGeom prst="rect">
            <a:avLst/>
          </a:prstGeom>
        </p:spPr>
        <p:txBody>
          <a:bodyPr anchor="t" rtlCol="false" tIns="0" lIns="0" bIns="0" rIns="0">
            <a:spAutoFit/>
          </a:bodyPr>
          <a:lstStyle/>
          <a:p>
            <a:pPr algn="r">
              <a:lnSpc>
                <a:spcPts val="3028"/>
              </a:lnSpc>
              <a:spcBef>
                <a:spcPct val="0"/>
              </a:spcBef>
            </a:pPr>
            <a:r>
              <a:rPr lang="en-US" b="true" sz="2162">
                <a:solidFill>
                  <a:srgbClr val="000000"/>
                </a:solidFill>
                <a:latin typeface="Inter Medium"/>
                <a:ea typeface="Inter Medium"/>
                <a:cs typeface="Inter Medium"/>
                <a:sym typeface="Inter Medium"/>
              </a:rPr>
              <a:t>PAGE 07</a:t>
            </a:r>
          </a:p>
        </p:txBody>
      </p:sp>
      <p:sp>
        <p:nvSpPr>
          <p:cNvPr name="TextBox 6" id="6"/>
          <p:cNvSpPr txBox="true"/>
          <p:nvPr/>
        </p:nvSpPr>
        <p:spPr>
          <a:xfrm rot="0">
            <a:off x="2670420" y="3682655"/>
            <a:ext cx="12947160" cy="1610544"/>
          </a:xfrm>
          <a:prstGeom prst="rect">
            <a:avLst/>
          </a:prstGeom>
        </p:spPr>
        <p:txBody>
          <a:bodyPr anchor="t" rtlCol="false" tIns="0" lIns="0" bIns="0" rIns="0">
            <a:spAutoFit/>
          </a:bodyPr>
          <a:lstStyle/>
          <a:p>
            <a:pPr algn="ctr">
              <a:lnSpc>
                <a:spcPts val="11719"/>
              </a:lnSpc>
            </a:pPr>
            <a:r>
              <a:rPr lang="en-US" b="true" sz="13021" spc="-260">
                <a:solidFill>
                  <a:srgbClr val="FFFFFF"/>
                </a:solidFill>
                <a:latin typeface="Oswald Bold"/>
                <a:ea typeface="Oswald Bold"/>
                <a:cs typeface="Oswald Bold"/>
                <a:sym typeface="Oswald Bold"/>
              </a:rPr>
              <a:t>DEMO SẢN PHẨM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0" y="2933165"/>
            <a:ext cx="18288000" cy="4420670"/>
            <a:chOff x="0" y="0"/>
            <a:chExt cx="4816593" cy="1164292"/>
          </a:xfrm>
        </p:grpSpPr>
        <p:sp>
          <p:nvSpPr>
            <p:cNvPr name="Freeform 4" id="4"/>
            <p:cNvSpPr/>
            <p:nvPr/>
          </p:nvSpPr>
          <p:spPr>
            <a:xfrm flipH="false" flipV="false" rot="0">
              <a:off x="0" y="0"/>
              <a:ext cx="4816592" cy="1164292"/>
            </a:xfrm>
            <a:custGeom>
              <a:avLst/>
              <a:gdLst/>
              <a:ahLst/>
              <a:cxnLst/>
              <a:rect r="r" b="b" t="t" l="l"/>
              <a:pathLst>
                <a:path h="1164292" w="4816592">
                  <a:moveTo>
                    <a:pt x="0" y="0"/>
                  </a:moveTo>
                  <a:lnTo>
                    <a:pt x="4816592" y="0"/>
                  </a:lnTo>
                  <a:lnTo>
                    <a:pt x="4816592" y="1164292"/>
                  </a:lnTo>
                  <a:lnTo>
                    <a:pt x="0" y="1164292"/>
                  </a:lnTo>
                  <a:close/>
                </a:path>
              </a:pathLst>
            </a:custGeom>
            <a:solidFill>
              <a:srgbClr val="FFFFFF"/>
            </a:solidFill>
          </p:spPr>
        </p:sp>
        <p:sp>
          <p:nvSpPr>
            <p:cNvPr name="TextBox 5" id="5"/>
            <p:cNvSpPr txBox="true"/>
            <p:nvPr/>
          </p:nvSpPr>
          <p:spPr>
            <a:xfrm>
              <a:off x="0" y="-47625"/>
              <a:ext cx="4816593" cy="1211917"/>
            </a:xfrm>
            <a:prstGeom prst="rect">
              <a:avLst/>
            </a:prstGeom>
          </p:spPr>
          <p:txBody>
            <a:bodyPr anchor="ctr" rtlCol="false" tIns="50800" lIns="50800" bIns="50800" rIns="50800"/>
            <a:lstStyle/>
            <a:p>
              <a:pPr algn="ctr">
                <a:lnSpc>
                  <a:spcPts val="3028"/>
                </a:lnSpc>
              </a:pPr>
            </a:p>
          </p:txBody>
        </p:sp>
      </p:grpSp>
      <p:sp>
        <p:nvSpPr>
          <p:cNvPr name="TextBox 6" id="6"/>
          <p:cNvSpPr txBox="true"/>
          <p:nvPr/>
        </p:nvSpPr>
        <p:spPr>
          <a:xfrm rot="0">
            <a:off x="2311163" y="3555792"/>
            <a:ext cx="13665674" cy="3394491"/>
          </a:xfrm>
          <a:prstGeom prst="rect">
            <a:avLst/>
          </a:prstGeom>
        </p:spPr>
        <p:txBody>
          <a:bodyPr anchor="t" rtlCol="false" tIns="0" lIns="0" bIns="0" rIns="0">
            <a:spAutoFit/>
          </a:bodyPr>
          <a:lstStyle/>
          <a:p>
            <a:pPr algn="r">
              <a:lnSpc>
                <a:spcPts val="26174"/>
              </a:lnSpc>
            </a:pPr>
            <a:r>
              <a:rPr lang="en-US" b="true" sz="23795" spc="-475">
                <a:solidFill>
                  <a:srgbClr val="000000"/>
                </a:solidFill>
                <a:latin typeface="Oswald Bold"/>
                <a:ea typeface="Oswald Bold"/>
                <a:cs typeface="Oswald Bold"/>
                <a:sym typeface="Oswald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DAGYP2khbIY</dc:identifier>
  <dcterms:modified xsi:type="dcterms:W3CDTF">2011-08-01T06:04:30Z</dcterms:modified>
  <cp:revision>1</cp:revision>
  <dc:title>PTDL</dc:title>
</cp:coreProperties>
</file>

<file path=docProps/thumbnail.jpeg>
</file>